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25"/>
  </p:notesMasterIdLst>
  <p:sldIdLst>
    <p:sldId id="259"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48" autoAdjust="0"/>
    <p:restoredTop sz="94660"/>
  </p:normalViewPr>
  <p:slideViewPr>
    <p:cSldViewPr snapToGrid="0">
      <p:cViewPr>
        <p:scale>
          <a:sx n="126" d="100"/>
          <a:sy n="126" d="100"/>
        </p:scale>
        <p:origin x="472"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30"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AU" sz="1400"/>
              <a:t>Physical parameters</a:t>
            </a:r>
          </a:p>
        </c:rich>
      </c:tx>
      <c:layout>
        <c:manualLayout>
          <c:xMode val="edge"/>
          <c:yMode val="edge"/>
          <c:x val="0.251108196316953"/>
          <c:y val="0.029235475062082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LSG-Mesh Repair</c:v>
                </c:pt>
              </c:strCache>
            </c:strRef>
          </c:tx>
          <c:spPr>
            <a:solidFill>
              <a:schemeClr val="accent2">
                <a:alpha val="85000"/>
              </a:schemeClr>
            </a:solidFill>
            <a:ln w="9525" cap="flat" cmpd="sng" algn="ctr">
              <a:solidFill>
                <a:schemeClr val="lt1">
                  <a:alpha val="50000"/>
                </a:schemeClr>
              </a:solidFill>
              <a:round/>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Sheet1!$A$2:$A$5</c:f>
              <c:strCache>
                <c:ptCount val="4"/>
                <c:pt idx="0">
                  <c:v>TBWL</c:v>
                </c:pt>
                <c:pt idx="1">
                  <c:v>EWL%</c:v>
                </c:pt>
                <c:pt idx="2">
                  <c:v>Pre-op BMI</c:v>
                </c:pt>
                <c:pt idx="3">
                  <c:v>Post-op BMI</c:v>
                </c:pt>
              </c:strCache>
            </c:strRef>
          </c:cat>
          <c:val>
            <c:numRef>
              <c:f>Sheet1!$B$2:$B$5</c:f>
              <c:numCache>
                <c:formatCode>General</c:formatCode>
                <c:ptCount val="4"/>
                <c:pt idx="0">
                  <c:v>34.88</c:v>
                </c:pt>
                <c:pt idx="1">
                  <c:v>75.3</c:v>
                </c:pt>
                <c:pt idx="2">
                  <c:v>42.1</c:v>
                </c:pt>
                <c:pt idx="3">
                  <c:v>29.7</c:v>
                </c:pt>
              </c:numCache>
            </c:numRef>
          </c:val>
          <c:extLst xmlns:c16r2="http://schemas.microsoft.com/office/drawing/2015/06/chart">
            <c:ext xmlns:c16="http://schemas.microsoft.com/office/drawing/2014/chart" uri="{C3380CC4-5D6E-409C-BE32-E72D297353CC}">
              <c16:uniqueId val="{00000000-DE1B-4B33-8D30-D2A852C17BF6}"/>
            </c:ext>
          </c:extLst>
        </c:ser>
        <c:ser>
          <c:idx val="1"/>
          <c:order val="1"/>
          <c:tx>
            <c:strRef>
              <c:f>Sheet1!$C$1</c:f>
              <c:strCache>
                <c:ptCount val="1"/>
                <c:pt idx="0">
                  <c:v>LSG-Suture Repair</c:v>
                </c:pt>
              </c:strCache>
            </c:strRef>
          </c:tx>
          <c:spPr>
            <a:solidFill>
              <a:schemeClr val="accent4">
                <a:alpha val="85000"/>
              </a:schemeClr>
            </a:solidFill>
            <a:ln w="9525" cap="flat" cmpd="sng" algn="ctr">
              <a:solidFill>
                <a:schemeClr val="lt1">
                  <a:alpha val="50000"/>
                </a:schemeClr>
              </a:solidFill>
              <a:round/>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Sheet1!$A$2:$A$5</c:f>
              <c:strCache>
                <c:ptCount val="4"/>
                <c:pt idx="0">
                  <c:v>TBWL</c:v>
                </c:pt>
                <c:pt idx="1">
                  <c:v>EWL%</c:v>
                </c:pt>
                <c:pt idx="2">
                  <c:v>Pre-op BMI</c:v>
                </c:pt>
                <c:pt idx="3">
                  <c:v>Post-op BMI</c:v>
                </c:pt>
              </c:strCache>
            </c:strRef>
          </c:cat>
          <c:val>
            <c:numRef>
              <c:f>Sheet1!$C$2:$C$5</c:f>
              <c:numCache>
                <c:formatCode>0.00%</c:formatCode>
                <c:ptCount val="4"/>
                <c:pt idx="0" formatCode="General">
                  <c:v>35.51</c:v>
                </c:pt>
                <c:pt idx="1">
                  <c:v>75.4</c:v>
                </c:pt>
                <c:pt idx="2" formatCode="General">
                  <c:v>42.1</c:v>
                </c:pt>
                <c:pt idx="3" formatCode="General">
                  <c:v>29.5</c:v>
                </c:pt>
              </c:numCache>
            </c:numRef>
          </c:val>
          <c:extLst xmlns:c16r2="http://schemas.microsoft.com/office/drawing/2015/06/chart">
            <c:ext xmlns:c16="http://schemas.microsoft.com/office/drawing/2014/chart" uri="{C3380CC4-5D6E-409C-BE32-E72D297353CC}">
              <c16:uniqueId val="{00000001-DE1B-4B33-8D30-D2A852C17BF6}"/>
            </c:ext>
          </c:extLst>
        </c:ser>
        <c:dLbls>
          <c:dLblPos val="inEnd"/>
          <c:showLegendKey val="0"/>
          <c:showVal val="1"/>
          <c:showCatName val="0"/>
          <c:showSerName val="0"/>
          <c:showPercent val="0"/>
          <c:showBubbleSize val="0"/>
        </c:dLbls>
        <c:gapWidth val="65"/>
        <c:axId val="1930129328"/>
        <c:axId val="2001887056"/>
      </c:barChart>
      <c:catAx>
        <c:axId val="19301293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001887056"/>
        <c:crosses val="autoZero"/>
        <c:auto val="1"/>
        <c:lblAlgn val="ctr"/>
        <c:lblOffset val="100"/>
        <c:noMultiLvlLbl val="0"/>
      </c:catAx>
      <c:valAx>
        <c:axId val="20018870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93012932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AU" sz="1400"/>
              <a:t>Reflux symptoms per repair</a:t>
            </a:r>
          </a:p>
        </c:rich>
      </c:tx>
      <c:layout>
        <c:manualLayout>
          <c:xMode val="edge"/>
          <c:yMode val="edge"/>
          <c:x val="0.151614937991751"/>
          <c:y val="0.038994253617746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Preop Reflux</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5400000" spcFirstLastPara="1" vertOverflow="ellipsis" wrap="square" anchor="ctr" anchorCtr="1"/>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Sheet1!$A$2:$A$3</c:f>
              <c:strCache>
                <c:ptCount val="2"/>
                <c:pt idx="0">
                  <c:v>LSG-Mesh Repair</c:v>
                </c:pt>
                <c:pt idx="1">
                  <c:v>LSG-Suture Repair</c:v>
                </c:pt>
              </c:strCache>
            </c:strRef>
          </c:cat>
          <c:val>
            <c:numRef>
              <c:f>Sheet1!$B$2:$B$3</c:f>
              <c:numCache>
                <c:formatCode>0.00%</c:formatCode>
                <c:ptCount val="2"/>
                <c:pt idx="0">
                  <c:v>0.711</c:v>
                </c:pt>
                <c:pt idx="1">
                  <c:v>0.4631</c:v>
                </c:pt>
              </c:numCache>
            </c:numRef>
          </c:val>
          <c:extLst xmlns:c16r2="http://schemas.microsoft.com/office/drawing/2015/06/chart">
            <c:ext xmlns:c16="http://schemas.microsoft.com/office/drawing/2014/chart" uri="{C3380CC4-5D6E-409C-BE32-E72D297353CC}">
              <c16:uniqueId val="{00000000-9A69-449A-8561-EA70D9FB5EF1}"/>
            </c:ext>
          </c:extLst>
        </c:ser>
        <c:ser>
          <c:idx val="1"/>
          <c:order val="1"/>
          <c:tx>
            <c:strRef>
              <c:f>Sheet1!$C$1</c:f>
              <c:strCache>
                <c:ptCount val="1"/>
                <c:pt idx="0">
                  <c:v>Postop Reflux</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5400000" spcFirstLastPara="1" vertOverflow="ellipsis" wrap="square" anchor="ctr" anchorCtr="1"/>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Sheet1!$A$2:$A$3</c:f>
              <c:strCache>
                <c:ptCount val="2"/>
                <c:pt idx="0">
                  <c:v>LSG-Mesh Repair</c:v>
                </c:pt>
                <c:pt idx="1">
                  <c:v>LSG-Suture Repair</c:v>
                </c:pt>
              </c:strCache>
            </c:strRef>
          </c:cat>
          <c:val>
            <c:numRef>
              <c:f>Sheet1!$C$2:$C$3</c:f>
              <c:numCache>
                <c:formatCode>0.00%</c:formatCode>
                <c:ptCount val="2"/>
                <c:pt idx="0" formatCode="0%">
                  <c:v>0.25</c:v>
                </c:pt>
                <c:pt idx="1">
                  <c:v>0.2786</c:v>
                </c:pt>
              </c:numCache>
            </c:numRef>
          </c:val>
          <c:extLst xmlns:c16r2="http://schemas.microsoft.com/office/drawing/2015/06/chart">
            <c:ext xmlns:c16="http://schemas.microsoft.com/office/drawing/2014/chart" uri="{C3380CC4-5D6E-409C-BE32-E72D297353CC}">
              <c16:uniqueId val="{00000001-9A69-449A-8561-EA70D9FB5EF1}"/>
            </c:ext>
          </c:extLst>
        </c:ser>
        <c:dLbls>
          <c:dLblPos val="inEnd"/>
          <c:showLegendKey val="0"/>
          <c:showVal val="1"/>
          <c:showCatName val="0"/>
          <c:showSerName val="0"/>
          <c:showPercent val="0"/>
          <c:showBubbleSize val="0"/>
        </c:dLbls>
        <c:gapWidth val="65"/>
        <c:axId val="1815870096"/>
        <c:axId val="1815803968"/>
      </c:barChart>
      <c:catAx>
        <c:axId val="18158700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1815803968"/>
        <c:crosses val="autoZero"/>
        <c:auto val="1"/>
        <c:lblAlgn val="ctr"/>
        <c:lblOffset val="100"/>
        <c:noMultiLvlLbl val="0"/>
      </c:catAx>
      <c:valAx>
        <c:axId val="18158039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181587009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AU" sz="1400"/>
              <a:t>Preop Symptoms</a:t>
            </a:r>
          </a:p>
          <a:p>
            <a:pPr>
              <a:defRPr sz="1400"/>
            </a:pPr>
            <a:endParaRPr lang="en-AU" sz="1400"/>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0450992235234856"/>
          <c:y val="0.124637477276607"/>
          <c:w val="0.90622821158876"/>
          <c:h val="0.593539080700695"/>
        </c:manualLayout>
      </c:layout>
      <c:barChart>
        <c:barDir val="col"/>
        <c:grouping val="clustered"/>
        <c:varyColors val="0"/>
        <c:ser>
          <c:idx val="0"/>
          <c:order val="0"/>
          <c:tx>
            <c:strRef>
              <c:f>Sheet1!$B$1</c:f>
              <c:strCache>
                <c:ptCount val="1"/>
                <c:pt idx="0">
                  <c:v>LSG-Mesh Repair</c:v>
                </c:pt>
              </c:strCache>
            </c:strRef>
          </c:tx>
          <c:spPr>
            <a:solidFill>
              <a:schemeClr val="accent2">
                <a:alpha val="85000"/>
              </a:schemeClr>
            </a:solidFill>
            <a:ln w="9525" cap="flat" cmpd="sng" algn="ctr">
              <a:solidFill>
                <a:schemeClr val="lt1">
                  <a:alpha val="50000"/>
                </a:schemeClr>
              </a:solidFill>
              <a:round/>
            </a:ln>
            <a:effectLst/>
          </c:spPr>
          <c:invertIfNegative val="0"/>
          <c:dLbls>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No reflux</c:v>
                </c:pt>
                <c:pt idx="1">
                  <c:v>Reflux no meds</c:v>
                </c:pt>
                <c:pt idx="2">
                  <c:v>Reflux- PPI use</c:v>
                </c:pt>
              </c:strCache>
            </c:strRef>
          </c:cat>
          <c:val>
            <c:numRef>
              <c:f>Sheet1!$B$2:$B$4</c:f>
              <c:numCache>
                <c:formatCode>0.00%</c:formatCode>
                <c:ptCount val="3"/>
                <c:pt idx="0">
                  <c:v>0.289</c:v>
                </c:pt>
                <c:pt idx="1">
                  <c:v>0.327</c:v>
                </c:pt>
                <c:pt idx="2">
                  <c:v>0.384</c:v>
                </c:pt>
              </c:numCache>
            </c:numRef>
          </c:val>
          <c:extLst xmlns:c16r2="http://schemas.microsoft.com/office/drawing/2015/06/chart">
            <c:ext xmlns:c16="http://schemas.microsoft.com/office/drawing/2014/chart" uri="{C3380CC4-5D6E-409C-BE32-E72D297353CC}">
              <c16:uniqueId val="{00000000-BA20-4474-BA7F-E086DD782207}"/>
            </c:ext>
          </c:extLst>
        </c:ser>
        <c:ser>
          <c:idx val="1"/>
          <c:order val="1"/>
          <c:tx>
            <c:strRef>
              <c:f>Sheet1!$C$1</c:f>
              <c:strCache>
                <c:ptCount val="1"/>
                <c:pt idx="0">
                  <c:v>LSG-Suture Repair</c:v>
                </c:pt>
              </c:strCache>
            </c:strRef>
          </c:tx>
          <c:spPr>
            <a:solidFill>
              <a:schemeClr val="accent4">
                <a:alpha val="85000"/>
              </a:schemeClr>
            </a:solidFill>
            <a:ln w="9525" cap="flat" cmpd="sng" algn="ctr">
              <a:solidFill>
                <a:schemeClr val="lt1">
                  <a:alpha val="50000"/>
                </a:schemeClr>
              </a:solidFill>
              <a:round/>
            </a:ln>
            <a:effectLst/>
          </c:spPr>
          <c:invertIfNegative val="0"/>
          <c:dLbls>
            <c:numFmt formatCode="0.00%" sourceLinked="0"/>
            <c:spPr>
              <a:noFill/>
              <a:ln>
                <a:noFill/>
              </a:ln>
              <a:effectLst/>
            </c:spPr>
            <c:txPr>
              <a:bodyPr rot="0" spcFirstLastPara="1" vertOverflow="ellipsis" vert="horz" wrap="square" anchor="ctr" anchorCtr="1"/>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No reflux</c:v>
                </c:pt>
                <c:pt idx="1">
                  <c:v>Reflux no meds</c:v>
                </c:pt>
                <c:pt idx="2">
                  <c:v>Reflux- PPI use</c:v>
                </c:pt>
              </c:strCache>
            </c:strRef>
          </c:cat>
          <c:val>
            <c:numRef>
              <c:f>Sheet1!$C$2:$C$4</c:f>
              <c:numCache>
                <c:formatCode>0.00%</c:formatCode>
                <c:ptCount val="3"/>
                <c:pt idx="0">
                  <c:v>0.5245</c:v>
                </c:pt>
                <c:pt idx="1">
                  <c:v>0.1967</c:v>
                </c:pt>
                <c:pt idx="2">
                  <c:v>0.2661</c:v>
                </c:pt>
              </c:numCache>
            </c:numRef>
          </c:val>
          <c:extLst xmlns:c16r2="http://schemas.microsoft.com/office/drawing/2015/06/chart">
            <c:ext xmlns:c16="http://schemas.microsoft.com/office/drawing/2014/chart" uri="{C3380CC4-5D6E-409C-BE32-E72D297353CC}">
              <c16:uniqueId val="{00000001-BA20-4474-BA7F-E086DD782207}"/>
            </c:ext>
          </c:extLst>
        </c:ser>
        <c:dLbls>
          <c:dLblPos val="inEnd"/>
          <c:showLegendKey val="0"/>
          <c:showVal val="1"/>
          <c:showCatName val="0"/>
          <c:showSerName val="0"/>
          <c:showPercent val="0"/>
          <c:showBubbleSize val="0"/>
        </c:dLbls>
        <c:gapWidth val="65"/>
        <c:axId val="2001690880"/>
        <c:axId val="2001635840"/>
      </c:barChart>
      <c:catAx>
        <c:axId val="20016908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2001635840"/>
        <c:crosses val="autoZero"/>
        <c:auto val="1"/>
        <c:lblAlgn val="ctr"/>
        <c:lblOffset val="100"/>
        <c:noMultiLvlLbl val="0"/>
      </c:catAx>
      <c:valAx>
        <c:axId val="20016358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200169088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AU" sz="1400"/>
              <a:t>Postop Symptoms</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0569945564415442"/>
          <c:y val="0.121360501609504"/>
          <c:w val="0.894900367897987"/>
          <c:h val="0.587838040841487"/>
        </c:manualLayout>
      </c:layout>
      <c:barChart>
        <c:barDir val="col"/>
        <c:grouping val="clustered"/>
        <c:varyColors val="0"/>
        <c:ser>
          <c:idx val="0"/>
          <c:order val="0"/>
          <c:tx>
            <c:strRef>
              <c:f>Sheet1!$B$1</c:f>
              <c:strCache>
                <c:ptCount val="1"/>
                <c:pt idx="0">
                  <c:v>LSG-Mesh Repair</c:v>
                </c:pt>
              </c:strCache>
            </c:strRef>
          </c:tx>
          <c:spPr>
            <a:solidFill>
              <a:schemeClr val="accent2">
                <a:alpha val="85000"/>
              </a:schemeClr>
            </a:solidFill>
            <a:ln w="9525" cap="flat" cmpd="sng" algn="ctr">
              <a:solidFill>
                <a:schemeClr val="lt1">
                  <a:alpha val="50000"/>
                </a:schemeClr>
              </a:solidFill>
              <a:round/>
            </a:ln>
            <a:effectLst/>
          </c:spPr>
          <c:invertIfNegative val="0"/>
          <c:dLbls>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No reflux</c:v>
                </c:pt>
                <c:pt idx="1">
                  <c:v>Reflux no meds</c:v>
                </c:pt>
                <c:pt idx="2">
                  <c:v>Reflux-PPI use</c:v>
                </c:pt>
              </c:strCache>
            </c:strRef>
          </c:cat>
          <c:val>
            <c:numRef>
              <c:f>Sheet1!$B$2:$B$4</c:f>
              <c:numCache>
                <c:formatCode>0.00%</c:formatCode>
                <c:ptCount val="3"/>
                <c:pt idx="0" formatCode="0%">
                  <c:v>0.75</c:v>
                </c:pt>
                <c:pt idx="1">
                  <c:v>0.057</c:v>
                </c:pt>
                <c:pt idx="2">
                  <c:v>0.193</c:v>
                </c:pt>
              </c:numCache>
            </c:numRef>
          </c:val>
          <c:extLst xmlns:c16r2="http://schemas.microsoft.com/office/drawing/2015/06/chart">
            <c:ext xmlns:c16="http://schemas.microsoft.com/office/drawing/2014/chart" uri="{C3380CC4-5D6E-409C-BE32-E72D297353CC}">
              <c16:uniqueId val="{00000000-42BA-42D6-A91E-EEF6BE613526}"/>
            </c:ext>
          </c:extLst>
        </c:ser>
        <c:ser>
          <c:idx val="1"/>
          <c:order val="1"/>
          <c:tx>
            <c:strRef>
              <c:f>Sheet1!$C$1</c:f>
              <c:strCache>
                <c:ptCount val="1"/>
                <c:pt idx="0">
                  <c:v>LSG-Suture Repair</c:v>
                </c:pt>
              </c:strCache>
            </c:strRef>
          </c:tx>
          <c:spPr>
            <a:solidFill>
              <a:schemeClr val="accent4">
                <a:alpha val="85000"/>
              </a:schemeClr>
            </a:solidFill>
            <a:ln w="9525" cap="flat" cmpd="sng" algn="ctr">
              <a:solidFill>
                <a:schemeClr val="lt1">
                  <a:alpha val="50000"/>
                </a:schemeClr>
              </a:solidFill>
              <a:round/>
            </a:ln>
            <a:effectLst/>
          </c:spPr>
          <c:invertIfNegative val="0"/>
          <c:dLbls>
            <c:numFmt formatCode="0.00%" sourceLinked="0"/>
            <c:spPr>
              <a:noFill/>
              <a:ln>
                <a:noFill/>
              </a:ln>
              <a:effectLst/>
            </c:spPr>
            <c:txPr>
              <a:bodyPr rot="0" spcFirstLastPara="1" vertOverflow="ellipsis" vert="horz" wrap="square" anchor="ctr" anchorCtr="1"/>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No reflux</c:v>
                </c:pt>
                <c:pt idx="1">
                  <c:v>Reflux no meds</c:v>
                </c:pt>
                <c:pt idx="2">
                  <c:v>Reflux-PPI use</c:v>
                </c:pt>
              </c:strCache>
            </c:strRef>
          </c:cat>
          <c:val>
            <c:numRef>
              <c:f>Sheet1!$C$2:$C$4</c:f>
              <c:numCache>
                <c:formatCode>0.00%</c:formatCode>
                <c:ptCount val="3"/>
                <c:pt idx="0">
                  <c:v>0.7049</c:v>
                </c:pt>
                <c:pt idx="1">
                  <c:v>0.0655</c:v>
                </c:pt>
                <c:pt idx="2">
                  <c:v>0.2131</c:v>
                </c:pt>
              </c:numCache>
            </c:numRef>
          </c:val>
          <c:extLst xmlns:c16r2="http://schemas.microsoft.com/office/drawing/2015/06/chart">
            <c:ext xmlns:c16="http://schemas.microsoft.com/office/drawing/2014/chart" uri="{C3380CC4-5D6E-409C-BE32-E72D297353CC}">
              <c16:uniqueId val="{00000001-42BA-42D6-A91E-EEF6BE613526}"/>
            </c:ext>
          </c:extLst>
        </c:ser>
        <c:dLbls>
          <c:dLblPos val="inEnd"/>
          <c:showLegendKey val="0"/>
          <c:showVal val="1"/>
          <c:showCatName val="0"/>
          <c:showSerName val="0"/>
          <c:showPercent val="0"/>
          <c:showBubbleSize val="0"/>
        </c:dLbls>
        <c:gapWidth val="65"/>
        <c:axId val="2001351856"/>
        <c:axId val="2001297600"/>
      </c:barChart>
      <c:catAx>
        <c:axId val="20013518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2001297600"/>
        <c:crosses val="autoZero"/>
        <c:auto val="1"/>
        <c:lblAlgn val="ctr"/>
        <c:lblOffset val="100"/>
        <c:noMultiLvlLbl val="0"/>
      </c:catAx>
      <c:valAx>
        <c:axId val="20012976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200135185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AC0CA-2932-3344-9FFE-6D73C7C35FD0}" type="datetimeFigureOut">
              <a:rPr lang="en-US" smtClean="0"/>
              <a:t>11/29/17</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08289-A947-8D46-9C0A-5D187BF74F81}" type="slidenum">
              <a:rPr lang="en-US" smtClean="0"/>
              <a:t>‹#›</a:t>
            </a:fld>
            <a:endParaRPr lang="en-US"/>
          </a:p>
        </p:txBody>
      </p:sp>
    </p:spTree>
    <p:extLst>
      <p:ext uri="{BB962C8B-B14F-4D97-AF65-F5344CB8AC3E}">
        <p14:creationId xmlns:p14="http://schemas.microsoft.com/office/powerpoint/2010/main" val="1643167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3748"/>
          </a:xfrm>
          <a:prstGeom prst="rect">
            <a:avLst/>
          </a:prstGeom>
        </p:spPr>
      </p:pic>
      <p:sp>
        <p:nvSpPr>
          <p:cNvPr id="2" name="Title 1"/>
          <p:cNvSpPr>
            <a:spLocks noGrp="1"/>
          </p:cNvSpPr>
          <p:nvPr>
            <p:ph type="ctrTitle"/>
          </p:nvPr>
        </p:nvSpPr>
        <p:spPr>
          <a:xfrm>
            <a:off x="2971799" y="1473655"/>
            <a:ext cx="5398295" cy="1816659"/>
          </a:xfrm>
        </p:spPr>
        <p:txBody>
          <a:bodyPr anchor="b">
            <a:normAutofit/>
          </a:bodyPr>
          <a:lstStyle>
            <a:lvl1pPr algn="r">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2971799" y="3290315"/>
            <a:ext cx="5398295" cy="1054426"/>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699419" y="4404291"/>
            <a:ext cx="1200150" cy="283456"/>
          </a:xfrm>
        </p:spPr>
        <p:txBody>
          <a:bodyPr/>
          <a:lstStyle/>
          <a:p>
            <a:fld id="{B61BEF0D-F0BB-DE4B-95CE-6DB70DBA9567}" type="datetimeFigureOut">
              <a:rPr lang="en-US" smtClean="0"/>
              <a:pPr/>
              <a:t>11/29/17</a:t>
            </a:fld>
            <a:endParaRPr lang="en-US" dirty="0"/>
          </a:p>
        </p:txBody>
      </p:sp>
      <p:sp>
        <p:nvSpPr>
          <p:cNvPr id="5" name="Footer Placeholder 4"/>
          <p:cNvSpPr>
            <a:spLocks noGrp="1"/>
          </p:cNvSpPr>
          <p:nvPr>
            <p:ph type="ftr" sz="quarter" idx="11"/>
          </p:nvPr>
        </p:nvSpPr>
        <p:spPr>
          <a:xfrm>
            <a:off x="2971799" y="4404291"/>
            <a:ext cx="3670469" cy="283456"/>
          </a:xfrm>
        </p:spPr>
        <p:txBody>
          <a:bodyPr/>
          <a:lstStyle/>
          <a:p>
            <a:endParaRPr lang="en-US" dirty="0"/>
          </a:p>
        </p:txBody>
      </p:sp>
      <p:sp>
        <p:nvSpPr>
          <p:cNvPr id="6" name="Slide Number Placeholder 5"/>
          <p:cNvSpPr>
            <a:spLocks noGrp="1"/>
          </p:cNvSpPr>
          <p:nvPr>
            <p:ph type="sldNum" sz="quarter" idx="12"/>
          </p:nvPr>
        </p:nvSpPr>
        <p:spPr>
          <a:xfrm>
            <a:off x="7956719" y="4404291"/>
            <a:ext cx="413375" cy="283456"/>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218417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3748"/>
          </a:xfrm>
          <a:prstGeom prst="rect">
            <a:avLst/>
          </a:prstGeom>
        </p:spPr>
      </p:pic>
      <p:sp>
        <p:nvSpPr>
          <p:cNvPr id="2" name="Title 1"/>
          <p:cNvSpPr>
            <a:spLocks noGrp="1"/>
          </p:cNvSpPr>
          <p:nvPr>
            <p:ph type="title"/>
          </p:nvPr>
        </p:nvSpPr>
        <p:spPr>
          <a:xfrm>
            <a:off x="514351" y="3550745"/>
            <a:ext cx="7598570" cy="425185"/>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8701" y="699300"/>
            <a:ext cx="6569870" cy="237446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14351" y="3975930"/>
            <a:ext cx="7598570" cy="37039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116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3748"/>
          </a:xfrm>
          <a:prstGeom prst="rect">
            <a:avLst/>
          </a:prstGeom>
        </p:spPr>
      </p:pic>
      <p:sp>
        <p:nvSpPr>
          <p:cNvPr id="2" name="Title 1"/>
          <p:cNvSpPr>
            <a:spLocks noGrp="1"/>
          </p:cNvSpPr>
          <p:nvPr>
            <p:ph type="title"/>
          </p:nvPr>
        </p:nvSpPr>
        <p:spPr>
          <a:xfrm>
            <a:off x="514351" y="457342"/>
            <a:ext cx="7598570" cy="2343873"/>
          </a:xfrm>
        </p:spPr>
        <p:txBody>
          <a:bodyPr anchor="ctr">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514350" y="3258556"/>
            <a:ext cx="7598571" cy="1086185"/>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3111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3748"/>
          </a:xfrm>
          <a:prstGeom prst="rect">
            <a:avLst/>
          </a:prstGeom>
        </p:spPr>
      </p:pic>
      <p:sp>
        <p:nvSpPr>
          <p:cNvPr id="15" name="TextBox 14"/>
          <p:cNvSpPr txBox="1"/>
          <p:nvPr/>
        </p:nvSpPr>
        <p:spPr>
          <a:xfrm>
            <a:off x="7678400" y="2058035"/>
            <a:ext cx="457200" cy="438717"/>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1" name="TextBox 10"/>
          <p:cNvSpPr txBox="1"/>
          <p:nvPr/>
        </p:nvSpPr>
        <p:spPr>
          <a:xfrm>
            <a:off x="366206" y="617694"/>
            <a:ext cx="457200" cy="438717"/>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744201" y="457343"/>
            <a:ext cx="7162799" cy="2058034"/>
          </a:xfrm>
        </p:spPr>
        <p:txBody>
          <a:bodyPr anchor="ctr">
            <a:normAutofit/>
          </a:bodyPr>
          <a:lstStyle>
            <a:lvl1pPr algn="l">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23406" y="2515376"/>
            <a:ext cx="7004388" cy="285838"/>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15599" y="3258556"/>
            <a:ext cx="7614275" cy="1086185"/>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0582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3748"/>
          </a:xfrm>
          <a:prstGeom prst="rect">
            <a:avLst/>
          </a:prstGeom>
        </p:spPr>
      </p:pic>
      <p:sp>
        <p:nvSpPr>
          <p:cNvPr id="2" name="Title 1"/>
          <p:cNvSpPr>
            <a:spLocks noGrp="1"/>
          </p:cNvSpPr>
          <p:nvPr>
            <p:ph type="title"/>
          </p:nvPr>
        </p:nvSpPr>
        <p:spPr>
          <a:xfrm>
            <a:off x="514352" y="2482202"/>
            <a:ext cx="7598569" cy="110194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514351" y="3584142"/>
            <a:ext cx="7598570" cy="645499"/>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2730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3748"/>
          </a:xfrm>
          <a:prstGeom prst="rect">
            <a:avLst/>
          </a:prstGeom>
        </p:spPr>
      </p:pic>
      <p:sp>
        <p:nvSpPr>
          <p:cNvPr id="13" name="TextBox 12"/>
          <p:cNvSpPr txBox="1"/>
          <p:nvPr/>
        </p:nvSpPr>
        <p:spPr>
          <a:xfrm>
            <a:off x="7678400" y="2058035"/>
            <a:ext cx="457200" cy="438717"/>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4" name="TextBox 13"/>
          <p:cNvSpPr txBox="1"/>
          <p:nvPr/>
        </p:nvSpPr>
        <p:spPr>
          <a:xfrm>
            <a:off x="366206" y="617694"/>
            <a:ext cx="457200" cy="438717"/>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457343"/>
            <a:ext cx="7162799" cy="2058034"/>
          </a:xfrm>
        </p:spPr>
        <p:txBody>
          <a:bodyPr anchor="ctr">
            <a:normAutofit/>
          </a:bodyPr>
          <a:lstStyle>
            <a:lvl1pPr algn="l">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4350" y="2915550"/>
            <a:ext cx="7601577" cy="666956"/>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14349" y="3582506"/>
            <a:ext cx="7601577" cy="762235"/>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1714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3748"/>
          </a:xfrm>
          <a:prstGeom prst="rect">
            <a:avLst/>
          </a:prstGeom>
        </p:spPr>
      </p:pic>
      <p:sp>
        <p:nvSpPr>
          <p:cNvPr id="2" name="Title 1"/>
          <p:cNvSpPr>
            <a:spLocks noGrp="1"/>
          </p:cNvSpPr>
          <p:nvPr>
            <p:ph type="title"/>
          </p:nvPr>
        </p:nvSpPr>
        <p:spPr>
          <a:xfrm>
            <a:off x="514351" y="457343"/>
            <a:ext cx="7598570" cy="2058034"/>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4351" y="2629712"/>
            <a:ext cx="7598571" cy="628844"/>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14350" y="3258556"/>
            <a:ext cx="7598571" cy="1086185"/>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4293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3748"/>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p:nvPr>
        </p:nvSpPr>
        <p:spPr>
          <a:xfrm>
            <a:off x="514351" y="457342"/>
            <a:ext cx="7598569" cy="1092537"/>
          </a:xfrm>
        </p:spPr>
        <p:txBody>
          <a:bodyPr/>
          <a:lstStyle/>
          <a:p>
            <a:r>
              <a:rPr lang="en-US"/>
              <a:t>Click to edit Master title style</a:t>
            </a:r>
            <a:endParaRPr lang="en-US" dirty="0"/>
          </a:p>
        </p:txBody>
      </p:sp>
    </p:spTree>
    <p:extLst>
      <p:ext uri="{BB962C8B-B14F-4D97-AF65-F5344CB8AC3E}">
        <p14:creationId xmlns:p14="http://schemas.microsoft.com/office/powerpoint/2010/main" val="931189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3748"/>
          </a:xfrm>
          <a:prstGeom prst="rect">
            <a:avLst/>
          </a:prstGeom>
        </p:spPr>
      </p:pic>
      <p:sp>
        <p:nvSpPr>
          <p:cNvPr id="2" name="Vertical Title 1"/>
          <p:cNvSpPr>
            <a:spLocks noGrp="1"/>
          </p:cNvSpPr>
          <p:nvPr>
            <p:ph type="title" orient="vert"/>
          </p:nvPr>
        </p:nvSpPr>
        <p:spPr>
          <a:xfrm>
            <a:off x="6494006" y="457341"/>
            <a:ext cx="1618914" cy="38874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457341"/>
            <a:ext cx="5874087" cy="3887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216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374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085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3748"/>
          </a:xfrm>
          <a:prstGeom prst="rect">
            <a:avLst/>
          </a:prstGeom>
        </p:spPr>
      </p:pic>
      <p:sp>
        <p:nvSpPr>
          <p:cNvPr id="2" name="Title 1"/>
          <p:cNvSpPr>
            <a:spLocks noGrp="1"/>
          </p:cNvSpPr>
          <p:nvPr>
            <p:ph type="title"/>
          </p:nvPr>
        </p:nvSpPr>
        <p:spPr>
          <a:xfrm>
            <a:off x="514351" y="2482202"/>
            <a:ext cx="7598570" cy="1101940"/>
          </a:xfrm>
        </p:spPr>
        <p:txBody>
          <a:bodyPr anchor="b"/>
          <a:lstStyle>
            <a:lvl1pPr algn="l">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514349" y="3584142"/>
            <a:ext cx="7598571" cy="645499"/>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6668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374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1" y="1607046"/>
            <a:ext cx="3746501" cy="273769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6421" y="1607046"/>
            <a:ext cx="3746499" cy="273769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30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30252" y="1664214"/>
            <a:ext cx="3531791" cy="432330"/>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14351" y="2153315"/>
            <a:ext cx="3747692" cy="219142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3" y="1670566"/>
            <a:ext cx="3542110" cy="432330"/>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367612" y="2153315"/>
            <a:ext cx="3746501" cy="219142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9787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374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1943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3748"/>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11/29/17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7052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3748"/>
          </a:xfrm>
          <a:prstGeom prst="rect">
            <a:avLst/>
          </a:prstGeom>
        </p:spPr>
      </p:pic>
      <p:sp>
        <p:nvSpPr>
          <p:cNvPr id="2" name="Title 1"/>
          <p:cNvSpPr>
            <a:spLocks noGrp="1"/>
          </p:cNvSpPr>
          <p:nvPr>
            <p:ph type="title"/>
          </p:nvPr>
        </p:nvSpPr>
        <p:spPr>
          <a:xfrm>
            <a:off x="514350" y="1556230"/>
            <a:ext cx="2760664" cy="1029018"/>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486151" y="457342"/>
            <a:ext cx="4626770" cy="3887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2585248"/>
            <a:ext cx="2760664" cy="1372023"/>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5683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3748"/>
          </a:xfrm>
          <a:prstGeom prst="rect">
            <a:avLst/>
          </a:prstGeom>
        </p:spPr>
      </p:pic>
      <p:sp>
        <p:nvSpPr>
          <p:cNvPr id="2" name="Title 1"/>
          <p:cNvSpPr>
            <a:spLocks noGrp="1"/>
          </p:cNvSpPr>
          <p:nvPr>
            <p:ph type="title"/>
          </p:nvPr>
        </p:nvSpPr>
        <p:spPr>
          <a:xfrm>
            <a:off x="514350" y="1200520"/>
            <a:ext cx="4623490" cy="1029018"/>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52190" y="686012"/>
            <a:ext cx="2460731" cy="3430059"/>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14350" y="2229538"/>
            <a:ext cx="4623490" cy="137202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24160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457342"/>
            <a:ext cx="7598569" cy="109253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1" y="1607046"/>
            <a:ext cx="7598569" cy="27376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2245" y="4404291"/>
            <a:ext cx="1200150" cy="283456"/>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smtClean="0"/>
              <a:pPr/>
              <a:t>11/29/17</a:t>
            </a:fld>
            <a:endParaRPr lang="en-US" dirty="0"/>
          </a:p>
        </p:txBody>
      </p:sp>
      <p:sp>
        <p:nvSpPr>
          <p:cNvPr id="5" name="Footer Placeholder 4"/>
          <p:cNvSpPr>
            <a:spLocks noGrp="1"/>
          </p:cNvSpPr>
          <p:nvPr>
            <p:ph type="ftr" sz="quarter" idx="3"/>
          </p:nvPr>
        </p:nvSpPr>
        <p:spPr>
          <a:xfrm>
            <a:off x="514351" y="4404291"/>
            <a:ext cx="5870744" cy="283456"/>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699546" y="4404291"/>
            <a:ext cx="413375" cy="283456"/>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682278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chart" Target="../charts/chart1.xml"/><Relationship Id="rId5"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chart" Target="../charts/chart3.xml"/><Relationship Id="rId5"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ECBDD1-4FA0-4CCB-84B8-8106590F164C}"/>
              </a:ext>
            </a:extLst>
          </p:cNvPr>
          <p:cNvSpPr>
            <a:spLocks noGrp="1"/>
          </p:cNvSpPr>
          <p:nvPr>
            <p:ph type="title"/>
          </p:nvPr>
        </p:nvSpPr>
        <p:spPr>
          <a:xfrm>
            <a:off x="895516" y="49533"/>
            <a:ext cx="7598569" cy="1092537"/>
          </a:xfrm>
        </p:spPr>
        <p:txBody>
          <a:bodyPr>
            <a:normAutofit/>
          </a:bodyPr>
          <a:lstStyle/>
          <a:p>
            <a:pPr algn="ctr"/>
            <a:r>
              <a:rPr lang="en-AU" sz="1800" b="1" dirty="0">
                <a:solidFill>
                  <a:schemeClr val="accent5">
                    <a:lumMod val="60000"/>
                    <a:lumOff val="40000"/>
                  </a:schemeClr>
                </a:solidFill>
              </a:rPr>
              <a:t>Reflux after Sleeve Gastrectomy and Hiatus Hernia Repair; </a:t>
            </a:r>
            <a:br>
              <a:rPr lang="en-AU" sz="1800" b="1" dirty="0">
                <a:solidFill>
                  <a:schemeClr val="accent5">
                    <a:lumMod val="60000"/>
                    <a:lumOff val="40000"/>
                  </a:schemeClr>
                </a:solidFill>
              </a:rPr>
            </a:br>
            <a:r>
              <a:rPr lang="en-AU" sz="1800" b="1" dirty="0">
                <a:solidFill>
                  <a:schemeClr val="accent5">
                    <a:lumMod val="60000"/>
                    <a:lumOff val="40000"/>
                  </a:schemeClr>
                </a:solidFill>
              </a:rPr>
              <a:t>a Study of Suture and Mesh repairs.</a:t>
            </a:r>
            <a:endParaRPr lang="en-AU" sz="1800" dirty="0"/>
          </a:p>
        </p:txBody>
      </p:sp>
      <p:sp>
        <p:nvSpPr>
          <p:cNvPr id="3" name="Content Placeholder 2">
            <a:extLst>
              <a:ext uri="{FF2B5EF4-FFF2-40B4-BE49-F238E27FC236}">
                <a16:creationId xmlns:a16="http://schemas.microsoft.com/office/drawing/2014/main" xmlns="" id="{3448EAFB-4BEA-4899-80CD-5B58B2AEE0AF}"/>
              </a:ext>
            </a:extLst>
          </p:cNvPr>
          <p:cNvSpPr>
            <a:spLocks noGrp="1"/>
          </p:cNvSpPr>
          <p:nvPr>
            <p:ph idx="1"/>
          </p:nvPr>
        </p:nvSpPr>
        <p:spPr>
          <a:xfrm>
            <a:off x="262500" y="1183474"/>
            <a:ext cx="3875506" cy="1044215"/>
          </a:xfrm>
        </p:spPr>
        <p:txBody>
          <a:bodyPr>
            <a:normAutofit fontScale="92500" lnSpcReduction="20000"/>
          </a:bodyPr>
          <a:lstStyle/>
          <a:p>
            <a:pPr marL="0" indent="0">
              <a:buNone/>
            </a:pPr>
            <a:r>
              <a:rPr lang="en-AU" sz="1500" i="1" dirty="0" err="1"/>
              <a:t>Alhayo</a:t>
            </a:r>
            <a:r>
              <a:rPr lang="en-AU" sz="1500" i="1" dirty="0"/>
              <a:t> ST </a:t>
            </a:r>
            <a:r>
              <a:rPr lang="en-AU" sz="1500" i="1" baseline="30000" dirty="0" smtClean="0"/>
              <a:t>2,3</a:t>
            </a:r>
            <a:r>
              <a:rPr lang="en-AU" sz="1500" i="1" dirty="0" smtClean="0"/>
              <a:t>, </a:t>
            </a:r>
            <a:r>
              <a:rPr lang="en-AU" sz="1500" i="1" dirty="0" err="1"/>
              <a:t>Brancatisano</a:t>
            </a:r>
            <a:r>
              <a:rPr lang="en-AU" sz="1500" i="1" dirty="0"/>
              <a:t> R</a:t>
            </a:r>
            <a:r>
              <a:rPr lang="en-AU" sz="1500" i="1" baseline="30000" dirty="0"/>
              <a:t>1</a:t>
            </a:r>
            <a:r>
              <a:rPr lang="en-AU" sz="1500" i="1" dirty="0"/>
              <a:t>, </a:t>
            </a:r>
            <a:r>
              <a:rPr lang="en-AU" sz="1500" i="1" dirty="0" err="1"/>
              <a:t>Devadas</a:t>
            </a:r>
            <a:r>
              <a:rPr lang="en-AU" sz="1500" i="1" dirty="0"/>
              <a:t> M </a:t>
            </a:r>
            <a:r>
              <a:rPr lang="en-AU" sz="1500" i="1" baseline="30000" dirty="0" smtClean="0"/>
              <a:t>1,2,3</a:t>
            </a:r>
            <a:r>
              <a:rPr lang="en-AU" sz="1500" dirty="0"/>
              <a:t/>
            </a:r>
            <a:br>
              <a:rPr lang="en-AU" sz="1500" dirty="0"/>
            </a:br>
            <a:r>
              <a:rPr lang="en-AU" sz="1500" i="1" baseline="30000" dirty="0"/>
              <a:t> </a:t>
            </a:r>
            <a:r>
              <a:rPr lang="en-AU" sz="1200" dirty="0"/>
              <a:t/>
            </a:r>
            <a:br>
              <a:rPr lang="en-AU" sz="1200" dirty="0"/>
            </a:br>
            <a:r>
              <a:rPr lang="en-AU" sz="1300" i="1" baseline="30000" dirty="0"/>
              <a:t>1</a:t>
            </a:r>
            <a:r>
              <a:rPr lang="en-AU" sz="1300" i="1" dirty="0"/>
              <a:t> </a:t>
            </a:r>
            <a:r>
              <a:rPr lang="en-AU" sz="1300" i="1" dirty="0" err="1"/>
              <a:t>CircleOfCare</a:t>
            </a:r>
            <a:r>
              <a:rPr lang="en-AU" sz="1300" i="1" dirty="0"/>
              <a:t>, NSW Australia</a:t>
            </a:r>
            <a:r>
              <a:rPr lang="en-AU" sz="1300" dirty="0"/>
              <a:t/>
            </a:r>
            <a:br>
              <a:rPr lang="en-AU" sz="1300" dirty="0"/>
            </a:br>
            <a:r>
              <a:rPr lang="en-AU" sz="1300" i="1" baseline="30000" dirty="0"/>
              <a:t>2</a:t>
            </a:r>
            <a:r>
              <a:rPr lang="en-AU" sz="1300" i="1" dirty="0"/>
              <a:t> Department of Surgery, Nepean Hospital </a:t>
            </a:r>
            <a:r>
              <a:rPr lang="en-AU" sz="1300" i="1" dirty="0" smtClean="0"/>
              <a:t>NSW</a:t>
            </a:r>
          </a:p>
          <a:p>
            <a:pPr marL="0" indent="0">
              <a:buNone/>
            </a:pPr>
            <a:r>
              <a:rPr lang="en-AU" sz="1300" i="1" baseline="30000" dirty="0" smtClean="0"/>
              <a:t>3 </a:t>
            </a:r>
            <a:r>
              <a:rPr lang="en-AU" sz="1300" i="1" dirty="0" smtClean="0"/>
              <a:t>Nepean Clinical School, The Sydney University</a:t>
            </a:r>
            <a:endParaRPr lang="en-AU" sz="1300" baseline="30000" dirty="0"/>
          </a:p>
        </p:txBody>
      </p:sp>
      <p:sp>
        <p:nvSpPr>
          <p:cNvPr id="6" name="Content Placeholder 2">
            <a:extLst>
              <a:ext uri="{FF2B5EF4-FFF2-40B4-BE49-F238E27FC236}">
                <a16:creationId xmlns:a16="http://schemas.microsoft.com/office/drawing/2014/main" xmlns="" id="{707A7626-05B3-46D2-8CA0-37844EC659FF}"/>
              </a:ext>
            </a:extLst>
          </p:cNvPr>
          <p:cNvSpPr txBox="1">
            <a:spLocks/>
          </p:cNvSpPr>
          <p:nvPr/>
        </p:nvSpPr>
        <p:spPr>
          <a:xfrm>
            <a:off x="262500" y="2076072"/>
            <a:ext cx="3706755" cy="3069016"/>
          </a:xfrm>
          <a:prstGeom prst="rect">
            <a:avLst/>
          </a:prstGeom>
        </p:spPr>
        <p:txBody>
          <a:bodyPr vert="horz" lIns="91440" tIns="45720" rIns="91440" bIns="45720" rtlCol="0" anchor="ctr">
            <a:noAutofit/>
          </a:bodyPr>
          <a:lst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a:lstStyle>
          <a:p>
            <a:pPr marL="0" indent="0">
              <a:buNone/>
            </a:pPr>
            <a:r>
              <a:rPr lang="en-AU" sz="1600" b="1" dirty="0">
                <a:solidFill>
                  <a:schemeClr val="accent5">
                    <a:lumMod val="60000"/>
                    <a:lumOff val="40000"/>
                  </a:schemeClr>
                </a:solidFill>
              </a:rPr>
              <a:t>Background</a:t>
            </a:r>
            <a:r>
              <a:rPr lang="en-AU" sz="1600" b="1" dirty="0"/>
              <a:t>: </a:t>
            </a:r>
            <a:r>
              <a:rPr lang="en-AU" sz="1600" dirty="0"/>
              <a:t>Reflux remains a prevalent post-operative consideration associated with surgical intervention for weight loss. There are controversies whether simultaneous hiatoplasty is protective against reflux. No studies have further stratified the effects of different repairs yet.</a:t>
            </a:r>
          </a:p>
          <a:p>
            <a:pPr marL="0" indent="0">
              <a:buNone/>
            </a:pPr>
            <a:r>
              <a:rPr lang="en-AU" sz="1600" b="1" dirty="0">
                <a:solidFill>
                  <a:schemeClr val="accent5">
                    <a:lumMod val="60000"/>
                    <a:lumOff val="40000"/>
                  </a:schemeClr>
                </a:solidFill>
              </a:rPr>
              <a:t>Objectives</a:t>
            </a:r>
            <a:r>
              <a:rPr lang="en-AU" sz="1600" b="1" dirty="0"/>
              <a:t>:  </a:t>
            </a:r>
            <a:r>
              <a:rPr lang="en-AU" sz="1600" dirty="0"/>
              <a:t>Evaluate reflux outcomes of LSG with either suture or mesh hiatoplasty. </a:t>
            </a:r>
          </a:p>
        </p:txBody>
      </p:sp>
      <p:sp>
        <p:nvSpPr>
          <p:cNvPr id="10" name="Content Placeholder 2">
            <a:extLst>
              <a:ext uri="{FF2B5EF4-FFF2-40B4-BE49-F238E27FC236}">
                <a16:creationId xmlns:a16="http://schemas.microsoft.com/office/drawing/2014/main" xmlns="" id="{9D9345BD-EAD3-4532-8820-C86E6A25F574}"/>
              </a:ext>
            </a:extLst>
          </p:cNvPr>
          <p:cNvSpPr txBox="1">
            <a:spLocks/>
          </p:cNvSpPr>
          <p:nvPr/>
        </p:nvSpPr>
        <p:spPr>
          <a:xfrm>
            <a:off x="4136975" y="965199"/>
            <a:ext cx="4682067" cy="4116877"/>
          </a:xfrm>
          <a:prstGeom prst="rect">
            <a:avLst/>
          </a:prstGeom>
        </p:spPr>
        <p:txBody>
          <a:bodyPr vert="horz" lIns="91440" tIns="45720" rIns="91440" bIns="45720" rtlCol="0" anchor="ctr">
            <a:noAutofit/>
          </a:bodyPr>
          <a:lst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a:lstStyle>
          <a:p>
            <a:pPr marL="0" indent="0">
              <a:buFont typeface="Arial"/>
              <a:buNone/>
            </a:pPr>
            <a:r>
              <a:rPr lang="en-AU" sz="1600" b="1" dirty="0">
                <a:solidFill>
                  <a:schemeClr val="accent5">
                    <a:lumMod val="60000"/>
                    <a:lumOff val="40000"/>
                  </a:schemeClr>
                </a:solidFill>
              </a:rPr>
              <a:t>Methods and Materials:</a:t>
            </a:r>
            <a:r>
              <a:rPr lang="en-AU" sz="1600" b="1" dirty="0"/>
              <a:t> </a:t>
            </a:r>
            <a:r>
              <a:rPr lang="en-AU" sz="1600" dirty="0"/>
              <a:t>279 patients underwent (LSG) with either suture or mesh repair of concomitant hiatus hernia between (2012 to 2016) at one institution. Surgical technique was consistent with both surgeons. Patients demographics, operative details, pre-operative physical measurements and symptoms were collected. Pre- and post-operative reflux was assessed by pharmacological parameters and patient self-reporting scale. Follow up Total Body Weight Loss (TBWL), BMI and Excess Weight Loss (EWL) % were examined and stratified accordingly. Comparison analysis between (LSG- suture </a:t>
            </a:r>
            <a:r>
              <a:rPr lang="en-AU" sz="1600" dirty="0" err="1"/>
              <a:t>cruroplasty</a:t>
            </a:r>
            <a:r>
              <a:rPr lang="en-AU" sz="1600" dirty="0"/>
              <a:t>) and (LSG- mesh repair) patients was conducted.</a:t>
            </a:r>
          </a:p>
        </p:txBody>
      </p:sp>
      <p:pic>
        <p:nvPicPr>
          <p:cNvPr id="11" name="Picture 4">
            <a:extLst>
              <a:ext uri="{FF2B5EF4-FFF2-40B4-BE49-F238E27FC236}">
                <a16:creationId xmlns:a16="http://schemas.microsoft.com/office/drawing/2014/main" xmlns="" id="{94D93C50-9FD3-4688-872D-AA8623B70D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6345" y="0"/>
            <a:ext cx="108765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xmlns="" id="{13AC4914-F68A-4AE5-BFBF-69273AB92A35}"/>
              </a:ext>
            </a:extLst>
          </p:cNvPr>
          <p:cNvPicPr>
            <a:picLocks noChangeAspect="1"/>
          </p:cNvPicPr>
          <p:nvPr/>
        </p:nvPicPr>
        <p:blipFill>
          <a:blip r:embed="rId3"/>
          <a:stretch>
            <a:fillRect/>
          </a:stretch>
        </p:blipFill>
        <p:spPr>
          <a:xfrm>
            <a:off x="0" y="0"/>
            <a:ext cx="1092200" cy="1142070"/>
          </a:xfrm>
          <a:prstGeom prst="rect">
            <a:avLst/>
          </a:prstGeom>
        </p:spPr>
      </p:pic>
    </p:spTree>
    <p:extLst>
      <p:ext uri="{BB962C8B-B14F-4D97-AF65-F5344CB8AC3E}">
        <p14:creationId xmlns:p14="http://schemas.microsoft.com/office/powerpoint/2010/main" val="425142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262" y="154112"/>
            <a:ext cx="7958745" cy="444836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62" y="4160327"/>
            <a:ext cx="7958745" cy="884305"/>
          </a:xfrm>
          <a:prstGeom prst="rect">
            <a:avLst/>
          </a:prstGeom>
        </p:spPr>
      </p:pic>
    </p:spTree>
    <p:extLst>
      <p:ext uri="{BB962C8B-B14F-4D97-AF65-F5344CB8AC3E}">
        <p14:creationId xmlns:p14="http://schemas.microsoft.com/office/powerpoint/2010/main" val="816927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402" y="289980"/>
            <a:ext cx="8463269" cy="440394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02" y="4180048"/>
            <a:ext cx="8463269" cy="919042"/>
          </a:xfrm>
          <a:prstGeom prst="rect">
            <a:avLst/>
          </a:prstGeom>
        </p:spPr>
      </p:pic>
    </p:spTree>
    <p:extLst>
      <p:ext uri="{BB962C8B-B14F-4D97-AF65-F5344CB8AC3E}">
        <p14:creationId xmlns:p14="http://schemas.microsoft.com/office/powerpoint/2010/main" val="1239133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351" y="47645"/>
            <a:ext cx="8082029" cy="462595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1" y="4120748"/>
            <a:ext cx="8082029" cy="871939"/>
          </a:xfrm>
          <a:prstGeom prst="rect">
            <a:avLst/>
          </a:prstGeom>
        </p:spPr>
      </p:pic>
    </p:spTree>
    <p:extLst>
      <p:ext uri="{BB962C8B-B14F-4D97-AF65-F5344CB8AC3E}">
        <p14:creationId xmlns:p14="http://schemas.microsoft.com/office/powerpoint/2010/main" val="1974431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880" y="143609"/>
            <a:ext cx="8079512" cy="452999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80" y="4126988"/>
            <a:ext cx="8079512" cy="860345"/>
          </a:xfrm>
          <a:prstGeom prst="rect">
            <a:avLst/>
          </a:prstGeom>
        </p:spPr>
      </p:pic>
    </p:spTree>
    <p:extLst>
      <p:ext uri="{BB962C8B-B14F-4D97-AF65-F5344CB8AC3E}">
        <p14:creationId xmlns:p14="http://schemas.microsoft.com/office/powerpoint/2010/main" val="1352890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351" y="102742"/>
            <a:ext cx="7946050" cy="49614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257" y="4287426"/>
            <a:ext cx="7928144" cy="857662"/>
          </a:xfrm>
          <a:prstGeom prst="rect">
            <a:avLst/>
          </a:prstGeom>
        </p:spPr>
      </p:pic>
    </p:spTree>
    <p:extLst>
      <p:ext uri="{BB962C8B-B14F-4D97-AF65-F5344CB8AC3E}">
        <p14:creationId xmlns:p14="http://schemas.microsoft.com/office/powerpoint/2010/main" val="469560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128" y="41574"/>
            <a:ext cx="8647908" cy="456765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28" y="4073372"/>
            <a:ext cx="8647908" cy="951626"/>
          </a:xfrm>
          <a:prstGeom prst="rect">
            <a:avLst/>
          </a:prstGeom>
        </p:spPr>
      </p:pic>
    </p:spTree>
    <p:extLst>
      <p:ext uri="{BB962C8B-B14F-4D97-AF65-F5344CB8AC3E}">
        <p14:creationId xmlns:p14="http://schemas.microsoft.com/office/powerpoint/2010/main" val="2048522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274" y="205483"/>
            <a:ext cx="8429846" cy="413339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74" y="4142838"/>
            <a:ext cx="8429846" cy="895798"/>
          </a:xfrm>
          <a:prstGeom prst="rect">
            <a:avLst/>
          </a:prstGeom>
        </p:spPr>
      </p:pic>
    </p:spTree>
    <p:extLst>
      <p:ext uri="{BB962C8B-B14F-4D97-AF65-F5344CB8AC3E}">
        <p14:creationId xmlns:p14="http://schemas.microsoft.com/office/powerpoint/2010/main" val="1052618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352" y="246579"/>
            <a:ext cx="8243568" cy="470458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1" y="4202246"/>
            <a:ext cx="8243569" cy="847919"/>
          </a:xfrm>
          <a:prstGeom prst="rect">
            <a:avLst/>
          </a:prstGeom>
        </p:spPr>
      </p:pic>
    </p:spTree>
    <p:extLst>
      <p:ext uri="{BB962C8B-B14F-4D97-AF65-F5344CB8AC3E}">
        <p14:creationId xmlns:p14="http://schemas.microsoft.com/office/powerpoint/2010/main" val="390408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351" y="82308"/>
            <a:ext cx="8211690" cy="448969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1" y="4115142"/>
            <a:ext cx="8211690" cy="913716"/>
          </a:xfrm>
          <a:prstGeom prst="rect">
            <a:avLst/>
          </a:prstGeom>
        </p:spPr>
      </p:pic>
    </p:spTree>
    <p:extLst>
      <p:ext uri="{BB962C8B-B14F-4D97-AF65-F5344CB8AC3E}">
        <p14:creationId xmlns:p14="http://schemas.microsoft.com/office/powerpoint/2010/main" val="1034210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920" y="149061"/>
            <a:ext cx="8463280" cy="472773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20" y="4185859"/>
            <a:ext cx="8463280" cy="857629"/>
          </a:xfrm>
          <a:prstGeom prst="rect">
            <a:avLst/>
          </a:prstGeom>
        </p:spPr>
      </p:pic>
    </p:spTree>
    <p:extLst>
      <p:ext uri="{BB962C8B-B14F-4D97-AF65-F5344CB8AC3E}">
        <p14:creationId xmlns:p14="http://schemas.microsoft.com/office/powerpoint/2010/main" val="241049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1E8FB8FA-AACF-43E0-AC39-779A9ED49E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6345" y="0"/>
            <a:ext cx="108765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xmlns="" id="{E557A443-1D0F-4BA1-9EED-F450812FAFCF}"/>
              </a:ext>
            </a:extLst>
          </p:cNvPr>
          <p:cNvPicPr>
            <a:picLocks noChangeAspect="1"/>
          </p:cNvPicPr>
          <p:nvPr/>
        </p:nvPicPr>
        <p:blipFill>
          <a:blip r:embed="rId3"/>
          <a:stretch>
            <a:fillRect/>
          </a:stretch>
        </p:blipFill>
        <p:spPr>
          <a:xfrm>
            <a:off x="0" y="0"/>
            <a:ext cx="1092200" cy="1142070"/>
          </a:xfrm>
          <a:prstGeom prst="rect">
            <a:avLst/>
          </a:prstGeom>
        </p:spPr>
      </p:pic>
      <p:sp>
        <p:nvSpPr>
          <p:cNvPr id="6" name="Content Placeholder 2">
            <a:extLst>
              <a:ext uri="{FF2B5EF4-FFF2-40B4-BE49-F238E27FC236}">
                <a16:creationId xmlns:a16="http://schemas.microsoft.com/office/drawing/2014/main" xmlns="" id="{00F838E6-8F38-4206-B2B3-8FD468CD8198}"/>
              </a:ext>
            </a:extLst>
          </p:cNvPr>
          <p:cNvSpPr txBox="1">
            <a:spLocks/>
          </p:cNvSpPr>
          <p:nvPr/>
        </p:nvSpPr>
        <p:spPr>
          <a:xfrm>
            <a:off x="0" y="1219200"/>
            <a:ext cx="2760133" cy="4163995"/>
          </a:xfrm>
          <a:prstGeom prst="rect">
            <a:avLst/>
          </a:prstGeom>
        </p:spPr>
        <p:txBody>
          <a:bodyPr vert="horz" lIns="91440" tIns="45720" rIns="91440" bIns="45720" rtlCol="0" anchor="ctr">
            <a:noAutofit/>
          </a:bodyPr>
          <a:lst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a:lstStyle>
          <a:p>
            <a:pPr marL="0" indent="0">
              <a:buFont typeface="Arial"/>
              <a:buNone/>
            </a:pPr>
            <a:endParaRPr lang="en-AU" sz="1600" dirty="0"/>
          </a:p>
          <a:p>
            <a:pPr marL="0" indent="0">
              <a:buFont typeface="Arial"/>
              <a:buNone/>
            </a:pPr>
            <a:r>
              <a:rPr lang="en-AU" sz="1600" b="1" dirty="0">
                <a:solidFill>
                  <a:schemeClr val="accent5">
                    <a:lumMod val="60000"/>
                    <a:lumOff val="40000"/>
                  </a:schemeClr>
                </a:solidFill>
              </a:rPr>
              <a:t>Results</a:t>
            </a:r>
            <a:r>
              <a:rPr lang="en-AU" sz="1600" dirty="0">
                <a:solidFill>
                  <a:schemeClr val="accent5">
                    <a:lumMod val="60000"/>
                    <a:lumOff val="40000"/>
                  </a:schemeClr>
                </a:solidFill>
              </a:rPr>
              <a:t>:</a:t>
            </a:r>
            <a:r>
              <a:rPr lang="en-AU" sz="1600" dirty="0"/>
              <a:t> 71 and 67 patients had LSG with suture and mesh repair respectively with&gt;6 months follow up.  83.4% were females. Preoperatively, mean BMI was 42.75. Postoperative BMI, TBWL%, EWL% for both groups were similar and of no statistical significance (Graph 1). Though preoperative reflux was more prevalent in mesh group (Graph 1,2,3). However, it was statistically less prevalent post-operatively in mesh group than suture group (p&lt;0.001).</a:t>
            </a:r>
          </a:p>
          <a:p>
            <a:pPr marL="0" indent="0">
              <a:buFont typeface="Arial"/>
              <a:buNone/>
            </a:pPr>
            <a:endParaRPr lang="en-AU" sz="1600" dirty="0"/>
          </a:p>
          <a:p>
            <a:pPr marL="0" indent="0">
              <a:buFont typeface="Arial"/>
              <a:buNone/>
            </a:pPr>
            <a:endParaRPr lang="en-AU" sz="1600" dirty="0"/>
          </a:p>
        </p:txBody>
      </p:sp>
      <p:sp>
        <p:nvSpPr>
          <p:cNvPr id="7" name="Title 1">
            <a:extLst>
              <a:ext uri="{FF2B5EF4-FFF2-40B4-BE49-F238E27FC236}">
                <a16:creationId xmlns:a16="http://schemas.microsoft.com/office/drawing/2014/main" xmlns="" id="{BCEBAD7C-2AFA-449A-B559-AC3189195A6C}"/>
              </a:ext>
            </a:extLst>
          </p:cNvPr>
          <p:cNvSpPr>
            <a:spLocks noGrp="1"/>
          </p:cNvSpPr>
          <p:nvPr>
            <p:ph type="title"/>
          </p:nvPr>
        </p:nvSpPr>
        <p:spPr>
          <a:xfrm>
            <a:off x="895516" y="126663"/>
            <a:ext cx="7598569" cy="1092537"/>
          </a:xfrm>
        </p:spPr>
        <p:txBody>
          <a:bodyPr>
            <a:normAutofit/>
          </a:bodyPr>
          <a:lstStyle/>
          <a:p>
            <a:pPr algn="ctr"/>
            <a:r>
              <a:rPr lang="en-AU" sz="1800" b="1" dirty="0">
                <a:solidFill>
                  <a:schemeClr val="accent5">
                    <a:lumMod val="60000"/>
                    <a:lumOff val="40000"/>
                  </a:schemeClr>
                </a:solidFill>
              </a:rPr>
              <a:t>Reflux after Sleeve Gastrectomy and Hiatus Hernia Repair; </a:t>
            </a:r>
            <a:br>
              <a:rPr lang="en-AU" sz="1800" b="1" dirty="0">
                <a:solidFill>
                  <a:schemeClr val="accent5">
                    <a:lumMod val="60000"/>
                    <a:lumOff val="40000"/>
                  </a:schemeClr>
                </a:solidFill>
              </a:rPr>
            </a:br>
            <a:r>
              <a:rPr lang="en-AU" sz="1800" b="1" dirty="0">
                <a:solidFill>
                  <a:schemeClr val="accent5">
                    <a:lumMod val="60000"/>
                    <a:lumOff val="40000"/>
                  </a:schemeClr>
                </a:solidFill>
              </a:rPr>
              <a:t>a Non-Randomised Prospective Study of Suture and Mesh repairs.</a:t>
            </a:r>
            <a:endParaRPr lang="en-AU" sz="1800" dirty="0"/>
          </a:p>
        </p:txBody>
      </p:sp>
      <p:graphicFrame>
        <p:nvGraphicFramePr>
          <p:cNvPr id="12" name="Content Placeholder 10">
            <a:extLst>
              <a:ext uri="{FF2B5EF4-FFF2-40B4-BE49-F238E27FC236}">
                <a16:creationId xmlns:a16="http://schemas.microsoft.com/office/drawing/2014/main" xmlns="" id="{A8CAAE77-9F48-44A2-9599-CCC5CD2ACD71}"/>
              </a:ext>
            </a:extLst>
          </p:cNvPr>
          <p:cNvGraphicFramePr>
            <a:graphicFrameLocks noGrp="1"/>
          </p:cNvGraphicFramePr>
          <p:nvPr>
            <p:ph idx="1"/>
            <p:extLst>
              <p:ext uri="{D42A27DB-BD31-4B8C-83A1-F6EECF244321}">
                <p14:modId xmlns:p14="http://schemas.microsoft.com/office/powerpoint/2010/main" val="107613485"/>
              </p:ext>
            </p:extLst>
          </p:nvPr>
        </p:nvGraphicFramePr>
        <p:xfrm>
          <a:off x="2743200" y="1267032"/>
          <a:ext cx="3113618" cy="34752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xmlns="" id="{CFDDA2A0-4AE5-483B-8180-D4594775C850}"/>
              </a:ext>
            </a:extLst>
          </p:cNvPr>
          <p:cNvGraphicFramePr/>
          <p:nvPr>
            <p:extLst>
              <p:ext uri="{D42A27DB-BD31-4B8C-83A1-F6EECF244321}">
                <p14:modId xmlns:p14="http://schemas.microsoft.com/office/powerpoint/2010/main" val="998543694"/>
              </p:ext>
            </p:extLst>
          </p:nvPr>
        </p:nvGraphicFramePr>
        <p:xfrm>
          <a:off x="5943600" y="1267032"/>
          <a:ext cx="3113618" cy="3475230"/>
        </p:xfrm>
        <a:graphic>
          <a:graphicData uri="http://schemas.openxmlformats.org/drawingml/2006/chart">
            <c:chart xmlns:c="http://schemas.openxmlformats.org/drawingml/2006/chart" xmlns:r="http://schemas.openxmlformats.org/officeDocument/2006/relationships" r:id="rId5"/>
          </a:graphicData>
        </a:graphic>
      </p:graphicFrame>
      <p:sp>
        <p:nvSpPr>
          <p:cNvPr id="15" name="Content Placeholder 3">
            <a:extLst>
              <a:ext uri="{FF2B5EF4-FFF2-40B4-BE49-F238E27FC236}">
                <a16:creationId xmlns:a16="http://schemas.microsoft.com/office/drawing/2014/main" xmlns="" id="{B2179617-A025-439D-8866-6718FE2F5D6C}"/>
              </a:ext>
            </a:extLst>
          </p:cNvPr>
          <p:cNvSpPr txBox="1">
            <a:spLocks/>
          </p:cNvSpPr>
          <p:nvPr/>
        </p:nvSpPr>
        <p:spPr>
          <a:xfrm>
            <a:off x="7101418" y="4758266"/>
            <a:ext cx="797982" cy="301237"/>
          </a:xfrm>
          <a:prstGeom prst="rect">
            <a:avLst/>
          </a:prstGeom>
        </p:spPr>
        <p:txBody>
          <a:bodyPr vert="horz" lIns="91440" tIns="45720" rIns="91440" bIns="45720" rtlCol="0" anchor="ctr">
            <a:noAutofit/>
          </a:bodyPr>
          <a:lst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a:lstStyle>
          <a:p>
            <a:pPr marL="0" indent="0">
              <a:buFont typeface="Arial"/>
              <a:buNone/>
            </a:pPr>
            <a:r>
              <a:rPr lang="en-AU" sz="1400" b="1" dirty="0">
                <a:solidFill>
                  <a:schemeClr val="accent5"/>
                </a:solidFill>
              </a:rPr>
              <a:t>Graph 2</a:t>
            </a:r>
          </a:p>
        </p:txBody>
      </p:sp>
      <p:sp>
        <p:nvSpPr>
          <p:cNvPr id="16" name="Content Placeholder 3">
            <a:extLst>
              <a:ext uri="{FF2B5EF4-FFF2-40B4-BE49-F238E27FC236}">
                <a16:creationId xmlns:a16="http://schemas.microsoft.com/office/drawing/2014/main" xmlns="" id="{576301C7-E162-486F-AC22-E5D17566EAB6}"/>
              </a:ext>
            </a:extLst>
          </p:cNvPr>
          <p:cNvSpPr txBox="1">
            <a:spLocks/>
          </p:cNvSpPr>
          <p:nvPr/>
        </p:nvSpPr>
        <p:spPr>
          <a:xfrm>
            <a:off x="3917951" y="4758265"/>
            <a:ext cx="797982" cy="301237"/>
          </a:xfrm>
          <a:prstGeom prst="rect">
            <a:avLst/>
          </a:prstGeom>
        </p:spPr>
        <p:txBody>
          <a:bodyPr vert="horz" lIns="91440" tIns="45720" rIns="91440" bIns="45720" rtlCol="0" anchor="ctr">
            <a:noAutofit/>
          </a:bodyPr>
          <a:lst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a:lstStyle>
          <a:p>
            <a:pPr marL="0" indent="0">
              <a:buFont typeface="Arial"/>
              <a:buNone/>
            </a:pPr>
            <a:r>
              <a:rPr lang="en-AU" sz="1400" b="1" dirty="0">
                <a:solidFill>
                  <a:schemeClr val="accent5"/>
                </a:solidFill>
              </a:rPr>
              <a:t>Graph 1</a:t>
            </a:r>
          </a:p>
        </p:txBody>
      </p:sp>
      <p:cxnSp>
        <p:nvCxnSpPr>
          <p:cNvPr id="3" name="Straight Arrow Connector 2">
            <a:extLst>
              <a:ext uri="{FF2B5EF4-FFF2-40B4-BE49-F238E27FC236}">
                <a16:creationId xmlns:a16="http://schemas.microsoft.com/office/drawing/2014/main" xmlns="" id="{980A11B2-FDB5-44FA-85B0-C7492945DD3D}"/>
              </a:ext>
            </a:extLst>
          </p:cNvPr>
          <p:cNvCxnSpPr>
            <a:cxnSpLocks/>
          </p:cNvCxnSpPr>
          <p:nvPr/>
        </p:nvCxnSpPr>
        <p:spPr>
          <a:xfrm>
            <a:off x="7040136" y="2044826"/>
            <a:ext cx="0" cy="1256371"/>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xmlns="" id="{07DE52F8-3A83-4555-8E2E-B4F9C00994F5}"/>
              </a:ext>
            </a:extLst>
          </p:cNvPr>
          <p:cNvCxnSpPr>
            <a:cxnSpLocks/>
          </p:cNvCxnSpPr>
          <p:nvPr/>
        </p:nvCxnSpPr>
        <p:spPr>
          <a:xfrm>
            <a:off x="8437756" y="2780371"/>
            <a:ext cx="0" cy="4311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689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974" y="123290"/>
            <a:ext cx="8585032" cy="439202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4" y="4119074"/>
            <a:ext cx="8585032" cy="953892"/>
          </a:xfrm>
          <a:prstGeom prst="rect">
            <a:avLst/>
          </a:prstGeom>
        </p:spPr>
      </p:pic>
    </p:spTree>
    <p:extLst>
      <p:ext uri="{BB962C8B-B14F-4D97-AF65-F5344CB8AC3E}">
        <p14:creationId xmlns:p14="http://schemas.microsoft.com/office/powerpoint/2010/main" val="1169359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351" y="153884"/>
            <a:ext cx="8144196" cy="478677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1" y="4216400"/>
            <a:ext cx="8144196" cy="827088"/>
          </a:xfrm>
          <a:prstGeom prst="rect">
            <a:avLst/>
          </a:prstGeom>
        </p:spPr>
      </p:pic>
    </p:spTree>
    <p:extLst>
      <p:ext uri="{BB962C8B-B14F-4D97-AF65-F5344CB8AC3E}">
        <p14:creationId xmlns:p14="http://schemas.microsoft.com/office/powerpoint/2010/main" val="1806666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513" y="128894"/>
            <a:ext cx="8329025" cy="434817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13" y="4121467"/>
            <a:ext cx="8329025" cy="937147"/>
          </a:xfrm>
          <a:prstGeom prst="rect">
            <a:avLst/>
          </a:prstGeom>
        </p:spPr>
      </p:pic>
    </p:spTree>
    <p:extLst>
      <p:ext uri="{BB962C8B-B14F-4D97-AF65-F5344CB8AC3E}">
        <p14:creationId xmlns:p14="http://schemas.microsoft.com/office/powerpoint/2010/main" val="1368160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630" y="158097"/>
            <a:ext cx="8335009" cy="4887931"/>
          </a:xfrm>
        </p:spPr>
      </p:pic>
    </p:spTree>
    <p:extLst>
      <p:ext uri="{BB962C8B-B14F-4D97-AF65-F5344CB8AC3E}">
        <p14:creationId xmlns:p14="http://schemas.microsoft.com/office/powerpoint/2010/main" val="312630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3EF18F75-C591-427D-A772-8F65DE05E6E9}"/>
              </a:ext>
            </a:extLst>
          </p:cNvPr>
          <p:cNvSpPr>
            <a:spLocks noGrp="1"/>
          </p:cNvSpPr>
          <p:nvPr>
            <p:ph type="title"/>
          </p:nvPr>
        </p:nvSpPr>
        <p:spPr>
          <a:xfrm>
            <a:off x="834230" y="88266"/>
            <a:ext cx="7598569" cy="677333"/>
          </a:xfrm>
        </p:spPr>
        <p:txBody>
          <a:bodyPr>
            <a:normAutofit/>
          </a:bodyPr>
          <a:lstStyle/>
          <a:p>
            <a:pPr algn="ctr"/>
            <a:r>
              <a:rPr lang="en-AU" sz="1800" b="1" dirty="0">
                <a:solidFill>
                  <a:schemeClr val="accent5">
                    <a:lumMod val="60000"/>
                    <a:lumOff val="40000"/>
                  </a:schemeClr>
                </a:solidFill>
              </a:rPr>
              <a:t>Reflux after Sleeve Gastrectomy and Hiatus Hernia Repair; </a:t>
            </a:r>
            <a:br>
              <a:rPr lang="en-AU" sz="1800" b="1" dirty="0">
                <a:solidFill>
                  <a:schemeClr val="accent5">
                    <a:lumMod val="60000"/>
                    <a:lumOff val="40000"/>
                  </a:schemeClr>
                </a:solidFill>
              </a:rPr>
            </a:br>
            <a:r>
              <a:rPr lang="en-AU" sz="1800" b="1" dirty="0">
                <a:solidFill>
                  <a:schemeClr val="accent5">
                    <a:lumMod val="60000"/>
                    <a:lumOff val="40000"/>
                  </a:schemeClr>
                </a:solidFill>
              </a:rPr>
              <a:t>a Non-Randomised Prospective Study of Suture and Mesh repairs.</a:t>
            </a:r>
            <a:endParaRPr lang="en-AU" sz="1800" dirty="0"/>
          </a:p>
        </p:txBody>
      </p:sp>
      <p:pic>
        <p:nvPicPr>
          <p:cNvPr id="7" name="Picture 4">
            <a:extLst>
              <a:ext uri="{FF2B5EF4-FFF2-40B4-BE49-F238E27FC236}">
                <a16:creationId xmlns:a16="http://schemas.microsoft.com/office/drawing/2014/main" xmlns="" id="{5A6E41FE-F51E-4CAC-925B-D1B877836B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0"/>
            <a:ext cx="106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xmlns="" id="{7F2DBB9E-D3DD-43C7-B5EA-D5C6166CA300}"/>
              </a:ext>
            </a:extLst>
          </p:cNvPr>
          <p:cNvPicPr>
            <a:picLocks noChangeAspect="1"/>
          </p:cNvPicPr>
          <p:nvPr/>
        </p:nvPicPr>
        <p:blipFill>
          <a:blip r:embed="rId3"/>
          <a:stretch>
            <a:fillRect/>
          </a:stretch>
        </p:blipFill>
        <p:spPr>
          <a:xfrm>
            <a:off x="0" y="0"/>
            <a:ext cx="1066800" cy="1219199"/>
          </a:xfrm>
          <a:prstGeom prst="rect">
            <a:avLst/>
          </a:prstGeom>
        </p:spPr>
      </p:pic>
      <p:graphicFrame>
        <p:nvGraphicFramePr>
          <p:cNvPr id="14" name="Chart 13">
            <a:extLst>
              <a:ext uri="{FF2B5EF4-FFF2-40B4-BE49-F238E27FC236}">
                <a16:creationId xmlns:a16="http://schemas.microsoft.com/office/drawing/2014/main" xmlns="" id="{EF3BE9D9-2978-49CF-9E23-491950E4CAA5}"/>
              </a:ext>
            </a:extLst>
          </p:cNvPr>
          <p:cNvGraphicFramePr/>
          <p:nvPr>
            <p:extLst>
              <p:ext uri="{D42A27DB-BD31-4B8C-83A1-F6EECF244321}">
                <p14:modId xmlns:p14="http://schemas.microsoft.com/office/powerpoint/2010/main" val="3077550893"/>
              </p:ext>
            </p:extLst>
          </p:nvPr>
        </p:nvGraphicFramePr>
        <p:xfrm>
          <a:off x="116996" y="1502198"/>
          <a:ext cx="2981803" cy="30274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xmlns="" id="{50131153-1425-41B4-87F6-A8A54B902FC3}"/>
              </a:ext>
            </a:extLst>
          </p:cNvPr>
          <p:cNvGraphicFramePr/>
          <p:nvPr>
            <p:extLst>
              <p:ext uri="{D42A27DB-BD31-4B8C-83A1-F6EECF244321}">
                <p14:modId xmlns:p14="http://schemas.microsoft.com/office/powerpoint/2010/main" val="3984477795"/>
              </p:ext>
            </p:extLst>
          </p:nvPr>
        </p:nvGraphicFramePr>
        <p:xfrm>
          <a:off x="3217334" y="1502198"/>
          <a:ext cx="3003550" cy="3027467"/>
        </p:xfrm>
        <a:graphic>
          <a:graphicData uri="http://schemas.openxmlformats.org/drawingml/2006/chart">
            <c:chart xmlns:c="http://schemas.openxmlformats.org/drawingml/2006/chart" xmlns:r="http://schemas.openxmlformats.org/officeDocument/2006/relationships" r:id="rId5"/>
          </a:graphicData>
        </a:graphic>
      </p:graphicFrame>
      <p:sp>
        <p:nvSpPr>
          <p:cNvPr id="20" name="Content Placeholder 2">
            <a:extLst>
              <a:ext uri="{FF2B5EF4-FFF2-40B4-BE49-F238E27FC236}">
                <a16:creationId xmlns:a16="http://schemas.microsoft.com/office/drawing/2014/main" xmlns="" id="{D7163518-7861-4917-8735-B8DAC7136F0F}"/>
              </a:ext>
            </a:extLst>
          </p:cNvPr>
          <p:cNvSpPr txBox="1">
            <a:spLocks/>
          </p:cNvSpPr>
          <p:nvPr/>
        </p:nvSpPr>
        <p:spPr>
          <a:xfrm>
            <a:off x="6508750" y="1864929"/>
            <a:ext cx="2533649" cy="2302003"/>
          </a:xfrm>
          <a:prstGeom prst="rect">
            <a:avLst/>
          </a:prstGeom>
        </p:spPr>
        <p:txBody>
          <a:bodyPr vert="horz" lIns="91440" tIns="45720" rIns="91440" bIns="45720" rtlCol="0" anchor="ctr">
            <a:normAutofit/>
          </a:bodyPr>
          <a:lst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a:lstStyle>
          <a:p>
            <a:pPr marL="0" indent="0">
              <a:buFont typeface="Arial"/>
              <a:buNone/>
            </a:pPr>
            <a:r>
              <a:rPr lang="en-AU" sz="1400" b="1" dirty="0">
                <a:solidFill>
                  <a:schemeClr val="accent5">
                    <a:lumMod val="60000"/>
                    <a:lumOff val="40000"/>
                  </a:schemeClr>
                </a:solidFill>
              </a:rPr>
              <a:t>Conclusion: </a:t>
            </a:r>
            <a:r>
              <a:rPr lang="en-AU" sz="1400" dirty="0"/>
              <a:t>Mesh repair of concomitant hiatus hernia in patients undergone LSG revealed significant benefit in management of post-operative reflux over suture </a:t>
            </a:r>
            <a:r>
              <a:rPr lang="en-AU" sz="1400" dirty="0" err="1"/>
              <a:t>cruroplasty</a:t>
            </a:r>
            <a:r>
              <a:rPr lang="en-AU" sz="1400" dirty="0"/>
              <a:t> only. Further study is to follow comparing results to LSG only.</a:t>
            </a:r>
          </a:p>
          <a:p>
            <a:endParaRPr lang="en-AU" dirty="0"/>
          </a:p>
        </p:txBody>
      </p:sp>
      <p:sp>
        <p:nvSpPr>
          <p:cNvPr id="21" name="Content Placeholder 3">
            <a:extLst>
              <a:ext uri="{FF2B5EF4-FFF2-40B4-BE49-F238E27FC236}">
                <a16:creationId xmlns:a16="http://schemas.microsoft.com/office/drawing/2014/main" xmlns="" id="{ABE911BA-E734-4A57-BB79-62C56F2D1C82}"/>
              </a:ext>
            </a:extLst>
          </p:cNvPr>
          <p:cNvSpPr txBox="1">
            <a:spLocks/>
          </p:cNvSpPr>
          <p:nvPr/>
        </p:nvSpPr>
        <p:spPr>
          <a:xfrm>
            <a:off x="1153106" y="4529666"/>
            <a:ext cx="797982" cy="301237"/>
          </a:xfrm>
          <a:prstGeom prst="rect">
            <a:avLst/>
          </a:prstGeom>
        </p:spPr>
        <p:txBody>
          <a:bodyPr vert="horz" lIns="91440" tIns="45720" rIns="91440" bIns="45720" rtlCol="0" anchor="ctr">
            <a:noAutofit/>
          </a:bodyPr>
          <a:lst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a:lstStyle>
          <a:p>
            <a:pPr marL="0" indent="0">
              <a:buFont typeface="Arial"/>
              <a:buNone/>
            </a:pPr>
            <a:r>
              <a:rPr lang="en-AU" sz="1400" b="1" dirty="0">
                <a:solidFill>
                  <a:schemeClr val="accent5"/>
                </a:solidFill>
              </a:rPr>
              <a:t>Graph 3</a:t>
            </a:r>
          </a:p>
        </p:txBody>
      </p:sp>
      <p:sp>
        <p:nvSpPr>
          <p:cNvPr id="22" name="Content Placeholder 3">
            <a:extLst>
              <a:ext uri="{FF2B5EF4-FFF2-40B4-BE49-F238E27FC236}">
                <a16:creationId xmlns:a16="http://schemas.microsoft.com/office/drawing/2014/main" xmlns="" id="{A902D23F-AA2C-489D-B01C-28C4D5F6015A}"/>
              </a:ext>
            </a:extLst>
          </p:cNvPr>
          <p:cNvSpPr txBox="1">
            <a:spLocks/>
          </p:cNvSpPr>
          <p:nvPr/>
        </p:nvSpPr>
        <p:spPr>
          <a:xfrm>
            <a:off x="4234523" y="4529666"/>
            <a:ext cx="797982" cy="301237"/>
          </a:xfrm>
          <a:prstGeom prst="rect">
            <a:avLst/>
          </a:prstGeom>
        </p:spPr>
        <p:txBody>
          <a:bodyPr vert="horz" lIns="91440" tIns="45720" rIns="91440" bIns="45720" rtlCol="0" anchor="ctr">
            <a:noAutofit/>
          </a:bodyPr>
          <a:lst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a:lstStyle>
          <a:p>
            <a:pPr marL="0" indent="0">
              <a:buFont typeface="Arial"/>
              <a:buNone/>
            </a:pPr>
            <a:r>
              <a:rPr lang="en-AU" sz="1400" b="1" dirty="0">
                <a:solidFill>
                  <a:schemeClr val="accent5"/>
                </a:solidFill>
              </a:rPr>
              <a:t>Graph 4</a:t>
            </a:r>
          </a:p>
        </p:txBody>
      </p:sp>
      <p:pic>
        <p:nvPicPr>
          <p:cNvPr id="23" name="Picture 4">
            <a:extLst>
              <a:ext uri="{FF2B5EF4-FFF2-40B4-BE49-F238E27FC236}">
                <a16:creationId xmlns:a16="http://schemas.microsoft.com/office/drawing/2014/main" xmlns="" id="{E5345AA6-6B7A-476D-826C-23FF71BAE9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6345" y="0"/>
            <a:ext cx="108765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xmlns="" id="{E081C96A-7798-4774-8C14-A1A5531B4E55}"/>
              </a:ext>
            </a:extLst>
          </p:cNvPr>
          <p:cNvPicPr>
            <a:picLocks noChangeAspect="1"/>
          </p:cNvPicPr>
          <p:nvPr/>
        </p:nvPicPr>
        <p:blipFill>
          <a:blip r:embed="rId3"/>
          <a:stretch>
            <a:fillRect/>
          </a:stretch>
        </p:blipFill>
        <p:spPr>
          <a:xfrm>
            <a:off x="0" y="0"/>
            <a:ext cx="1092200" cy="1142070"/>
          </a:xfrm>
          <a:prstGeom prst="rect">
            <a:avLst/>
          </a:prstGeom>
        </p:spPr>
      </p:pic>
    </p:spTree>
    <p:extLst>
      <p:ext uri="{BB962C8B-B14F-4D97-AF65-F5344CB8AC3E}">
        <p14:creationId xmlns:p14="http://schemas.microsoft.com/office/powerpoint/2010/main" val="3455363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457342"/>
            <a:ext cx="7598569" cy="806379"/>
          </a:xfrm>
        </p:spPr>
        <p:txBody>
          <a:bodyPr>
            <a:normAutofit/>
          </a:bodyPr>
          <a:lstStyle/>
          <a:p>
            <a:pPr algn="ctr"/>
            <a:r>
              <a:rPr lang="en-US" sz="1800" b="1" dirty="0" smtClean="0">
                <a:solidFill>
                  <a:schemeClr val="accent5"/>
                </a:solidFill>
              </a:rPr>
              <a:t>Post Sleeve gastrectomy reflux symptoms</a:t>
            </a:r>
            <a:endParaRPr lang="en-US" sz="1800" b="1" dirty="0">
              <a:solidFill>
                <a:schemeClr val="accent5"/>
              </a:solidFill>
            </a:endParaRPr>
          </a:p>
        </p:txBody>
      </p:sp>
      <p:sp>
        <p:nvSpPr>
          <p:cNvPr id="3" name="Content Placeholder 2"/>
          <p:cNvSpPr>
            <a:spLocks noGrp="1"/>
          </p:cNvSpPr>
          <p:nvPr>
            <p:ph idx="1"/>
          </p:nvPr>
        </p:nvSpPr>
        <p:spPr/>
        <p:txBody>
          <a:bodyPr/>
          <a:lstStyle/>
          <a:p>
            <a:pPr defTabSz="914400">
              <a:spcAft>
                <a:spcPts val="0"/>
              </a:spcAft>
              <a:buClrTx/>
              <a:buSzTx/>
            </a:pPr>
            <a:r>
              <a:rPr lang="en-US" dirty="0" smtClean="0"/>
              <a:t>Ongoing prospective research is being conducted to investigate the symptoms of all patients underwent laparoscopic sleeve gastrectomy.</a:t>
            </a:r>
          </a:p>
          <a:p>
            <a:pPr defTabSz="914400">
              <a:spcAft>
                <a:spcPts val="0"/>
              </a:spcAft>
              <a:buClrTx/>
              <a:buSzTx/>
            </a:pPr>
            <a:r>
              <a:rPr lang="en-US" dirty="0" smtClean="0"/>
              <a:t>Of the 1500 patients identified to have undergone sleeve gastrectomy at Circle of Care between 2011 and 2016, 568 patients have -to-this-date- responded to the questionnaire.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833319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77" y="195209"/>
            <a:ext cx="8884407" cy="4712770"/>
          </a:xfrm>
          <a:prstGeom prst="rect">
            <a:avLst/>
          </a:prstGeom>
        </p:spPr>
      </p:pic>
    </p:spTree>
    <p:extLst>
      <p:ext uri="{BB962C8B-B14F-4D97-AF65-F5344CB8AC3E}">
        <p14:creationId xmlns:p14="http://schemas.microsoft.com/office/powerpoint/2010/main" val="2038031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062" y="143838"/>
            <a:ext cx="8137134" cy="4795767"/>
          </a:xfrm>
        </p:spPr>
      </p:pic>
    </p:spTree>
    <p:extLst>
      <p:ext uri="{BB962C8B-B14F-4D97-AF65-F5344CB8AC3E}">
        <p14:creationId xmlns:p14="http://schemas.microsoft.com/office/powerpoint/2010/main" val="826309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965" y="143838"/>
            <a:ext cx="8325689" cy="4927079"/>
          </a:xfrm>
        </p:spPr>
      </p:pic>
    </p:spTree>
    <p:extLst>
      <p:ext uri="{BB962C8B-B14F-4D97-AF65-F5344CB8AC3E}">
        <p14:creationId xmlns:p14="http://schemas.microsoft.com/office/powerpoint/2010/main" val="8567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719" y="0"/>
            <a:ext cx="8059854" cy="473540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19" y="4123211"/>
            <a:ext cx="8059854" cy="948463"/>
          </a:xfrm>
          <a:prstGeom prst="rect">
            <a:avLst/>
          </a:prstGeom>
        </p:spPr>
      </p:pic>
    </p:spTree>
    <p:extLst>
      <p:ext uri="{BB962C8B-B14F-4D97-AF65-F5344CB8AC3E}">
        <p14:creationId xmlns:p14="http://schemas.microsoft.com/office/powerpoint/2010/main" val="114164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746" y="102743"/>
            <a:ext cx="8196048" cy="461149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46" y="4168441"/>
            <a:ext cx="8196048" cy="824247"/>
          </a:xfrm>
          <a:prstGeom prst="rect">
            <a:avLst/>
          </a:prstGeom>
        </p:spPr>
      </p:pic>
    </p:spTree>
    <p:extLst>
      <p:ext uri="{BB962C8B-B14F-4D97-AF65-F5344CB8AC3E}">
        <p14:creationId xmlns:p14="http://schemas.microsoft.com/office/powerpoint/2010/main" val="10651657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1512</TotalTime>
  <Words>374</Words>
  <Application>Microsoft Macintosh PowerPoint</Application>
  <PresentationFormat>Custom</PresentationFormat>
  <Paragraphs>23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 Light</vt:lpstr>
      <vt:lpstr>Arial</vt:lpstr>
      <vt:lpstr>Calibri</vt:lpstr>
      <vt:lpstr>Celestial</vt:lpstr>
      <vt:lpstr>Reflux after Sleeve Gastrectomy and Hiatus Hernia Repair;  a Study of Suture and Mesh repairs.</vt:lpstr>
      <vt:lpstr>Reflux after Sleeve Gastrectomy and Hiatus Hernia Repair;  a Non-Randomised Prospective Study of Suture and Mesh repairs.</vt:lpstr>
      <vt:lpstr>Reflux after Sleeve Gastrectomy and Hiatus Hernia Repair;  a Non-Randomised Prospective Study of Suture and Mesh repairs.</vt:lpstr>
      <vt:lpstr>Post Sleeve gastrectomy reflux symptoms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Hayo</dc:creator>
  <cp:lastModifiedBy>Hiba Aal-Yaseen</cp:lastModifiedBy>
  <cp:revision>21</cp:revision>
  <dcterms:created xsi:type="dcterms:W3CDTF">2017-09-04T06:57:09Z</dcterms:created>
  <dcterms:modified xsi:type="dcterms:W3CDTF">2017-11-29T10:39:56Z</dcterms:modified>
</cp:coreProperties>
</file>